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21"/>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1" r:id="rId16"/>
    <p:sldId id="270"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747F94-F856-4227-A878-CD7E69351D30}" type="datetimeFigureOut">
              <a:rPr lang="ru-RU" smtClean="0"/>
              <a:pPr/>
              <a:t>26.12.2011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871AD-7850-4FA5-AE51-5D9683C8F34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B0871AD-7850-4FA5-AE51-5D9683C8F34F}" type="slidenum">
              <a:rPr lang="ru-RU" smtClean="0"/>
              <a:pPr/>
              <a:t>18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AB1C2A3B-DB1E-4828-A1C3-96E2047C2029}" type="datetimeFigureOut">
              <a:rPr lang="ru-RU" smtClean="0"/>
              <a:pPr/>
              <a:t>26.12.2011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50D33A8-A2F0-4AB3-8907-2F997637071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AB1C2A3B-DB1E-4828-A1C3-96E2047C2029}" type="datetimeFigureOut">
              <a:rPr lang="ru-RU" smtClean="0"/>
              <a:pPr/>
              <a:t>26.12.2011</a:t>
            </a:fld>
            <a:endParaRPr lang="ru-RU"/>
          </a:p>
        </p:txBody>
      </p:sp>
      <p:sp>
        <p:nvSpPr>
          <p:cNvPr id="27" name="Номер слайда 26"/>
          <p:cNvSpPr>
            <a:spLocks noGrp="1"/>
          </p:cNvSpPr>
          <p:nvPr>
            <p:ph type="sldNum" sz="quarter" idx="11"/>
          </p:nvPr>
        </p:nvSpPr>
        <p:spPr/>
        <p:txBody>
          <a:bodyPr rtlCol="0"/>
          <a:lstStyle/>
          <a:p>
            <a:fld id="{050D33A8-A2F0-4AB3-8907-2F997637071B}"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AB1C2A3B-DB1E-4828-A1C3-96E2047C2029}" type="datetimeFigureOut">
              <a:rPr lang="ru-RU" smtClean="0"/>
              <a:pPr/>
              <a:t>26.12.2011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050D33A8-A2F0-4AB3-8907-2F997637071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B1C2A3B-DB1E-4828-A1C3-96E2047C2029}" type="datetimeFigureOut">
              <a:rPr lang="ru-RU" smtClean="0"/>
              <a:pPr/>
              <a:t>26.12.2011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0D33A8-A2F0-4AB3-8907-2F997637071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B1C2A3B-DB1E-4828-A1C3-96E2047C2029}" type="datetimeFigureOut">
              <a:rPr lang="ru-RU" smtClean="0"/>
              <a:pPr/>
              <a:t>26.12.2011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50D33A8-A2F0-4AB3-8907-2F997637071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Инновации в управлении</a:t>
            </a:r>
            <a:endParaRPr lang="ru-RU" dirty="0"/>
          </a:p>
        </p:txBody>
      </p:sp>
      <p:sp>
        <p:nvSpPr>
          <p:cNvPr id="3" name="Подзаголовок 2"/>
          <p:cNvSpPr>
            <a:spLocks noGrp="1"/>
          </p:cNvSpPr>
          <p:nvPr>
            <p:ph type="subTitle" idx="1"/>
          </p:nvPr>
        </p:nvSpPr>
        <p:spPr/>
        <p:txBody>
          <a:bodyPr>
            <a:normAutofit fontScale="85000" lnSpcReduction="20000"/>
          </a:bodyPr>
          <a:lstStyle/>
          <a:p>
            <a:endParaRPr lang="ru-RU" dirty="0" smtClean="0"/>
          </a:p>
          <a:p>
            <a:endParaRPr lang="ru-RU" dirty="0"/>
          </a:p>
          <a:p>
            <a:r>
              <a:rPr lang="ru-RU" dirty="0" err="1" smtClean="0"/>
              <a:t>Составитель:Галеева</a:t>
            </a:r>
            <a:r>
              <a:rPr lang="ru-RU" dirty="0" smtClean="0"/>
              <a:t> И.Ш.,</a:t>
            </a:r>
          </a:p>
          <a:p>
            <a:r>
              <a:rPr lang="ru-RU" dirty="0" smtClean="0"/>
              <a:t> методист Городского методического центра Управления образования г.Казани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lstStyle/>
          <a:p>
            <a:pPr algn="ctr"/>
            <a:r>
              <a:rPr lang="ru-RU" dirty="0" smtClean="0"/>
              <a:t>Стратегические перемены</a:t>
            </a:r>
            <a:endParaRPr lang="ru-RU" dirty="0"/>
          </a:p>
        </p:txBody>
      </p:sp>
      <p:sp>
        <p:nvSpPr>
          <p:cNvPr id="3" name="Содержимое 2"/>
          <p:cNvSpPr>
            <a:spLocks noGrp="1"/>
          </p:cNvSpPr>
          <p:nvPr>
            <p:ph idx="1"/>
          </p:nvPr>
        </p:nvSpPr>
        <p:spPr>
          <a:xfrm>
            <a:off x="457200" y="1928802"/>
            <a:ext cx="8229600" cy="4645734"/>
          </a:xfrm>
        </p:spPr>
        <p:txBody>
          <a:bodyPr>
            <a:noAutofit/>
          </a:bodyPr>
          <a:lstStyle/>
          <a:p>
            <a:r>
              <a:rPr lang="ru-RU" sz="1600" b="1" dirty="0" smtClean="0"/>
              <a:t>Чтобы полностью оценить силу новых принципов управления, вы должны дать волю своему воображению.</a:t>
            </a:r>
            <a:br>
              <a:rPr lang="ru-RU" sz="1600" b="1" dirty="0" smtClean="0"/>
            </a:br>
            <a:r>
              <a:rPr lang="ru-RU" sz="1600" b="1" dirty="0" smtClean="0"/>
              <a:t>Как выявить ортодоксальность менеджмента? Соберите вместе группу сотрудников и спросите их, что они думают о некоторых критических вопросах управления, таких как перемены, лидерство, обязанности сотрудников. Когда все выскажут свое мнение, отметьте вопросы, собравшие наибольшее количество одинаковых мнений. Например, если проблемой являются стратегические перемены, вы скорее всего увидите, что большинство ваших коллег полагают, что:</a:t>
            </a:r>
            <a:br>
              <a:rPr lang="ru-RU" sz="1600" b="1" dirty="0" smtClean="0"/>
            </a:br>
            <a:r>
              <a:rPr lang="ru-RU" sz="1600" b="1" dirty="0" smtClean="0"/>
              <a:t>• изменения необходимо начинать сверху;</a:t>
            </a:r>
            <a:br>
              <a:rPr lang="ru-RU" sz="1600" b="1" dirty="0" smtClean="0"/>
            </a:br>
            <a:r>
              <a:rPr lang="ru-RU" sz="1600" b="1" dirty="0" smtClean="0"/>
              <a:t>• необходим существенный кризис, чтобы начать изменения;</a:t>
            </a:r>
            <a:br>
              <a:rPr lang="ru-RU" sz="1600" b="1" dirty="0" smtClean="0"/>
            </a:br>
            <a:r>
              <a:rPr lang="ru-RU" sz="1600" b="1" dirty="0" smtClean="0"/>
              <a:t>• нужен сильный лидер, чтобы начать изменения в большой компании;</a:t>
            </a:r>
            <a:br>
              <a:rPr lang="ru-RU" sz="1600" b="1" dirty="0" smtClean="0"/>
            </a:br>
            <a:r>
              <a:rPr lang="ru-RU" sz="1600" b="1" dirty="0" smtClean="0"/>
              <a:t>• чтобы начать изменения, нужен очень четкий план мероприятий;</a:t>
            </a:r>
            <a:br>
              <a:rPr lang="ru-RU" sz="1600" b="1" dirty="0" smtClean="0"/>
            </a:br>
            <a:r>
              <a:rPr lang="ru-RU" sz="1600" b="1" dirty="0" smtClean="0"/>
              <a:t>• люди обычно противятся изменениям;</a:t>
            </a:r>
            <a:br>
              <a:rPr lang="ru-RU" sz="1600" b="1" dirty="0" smtClean="0"/>
            </a:br>
            <a:r>
              <a:rPr lang="ru-RU" sz="1600" b="1" dirty="0" smtClean="0"/>
              <a:t>• в любом случае будут как победители, так и проигравшие;</a:t>
            </a:r>
            <a:br>
              <a:rPr lang="ru-RU" sz="1600" b="1" dirty="0" smtClean="0"/>
            </a:br>
            <a:r>
              <a:rPr lang="ru-RU" sz="1600" b="1" dirty="0" smtClean="0"/>
              <a:t>• вы должны проводить изменения, которые не навредят сотрудникам;</a:t>
            </a:r>
            <a:br>
              <a:rPr lang="ru-RU" sz="1600" b="1" dirty="0" smtClean="0"/>
            </a:br>
            <a:r>
              <a:rPr lang="ru-RU" sz="1600" b="1" dirty="0" smtClean="0"/>
              <a:t>• организации могут справиться только с большими изменениями.</a:t>
            </a:r>
            <a:br>
              <a:rPr lang="ru-RU" sz="1600" b="1" dirty="0" smtClean="0"/>
            </a:br>
            <a:r>
              <a:rPr lang="ru-RU" sz="1600" b="1" dirty="0" smtClean="0"/>
              <a:t/>
            </a:r>
            <a:br>
              <a:rPr lang="ru-RU" sz="1600" b="1" dirty="0" smtClean="0"/>
            </a:br>
            <a:endParaRPr lang="ru-RU"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071570"/>
          </a:xfrm>
        </p:spPr>
        <p:txBody>
          <a:bodyPr>
            <a:normAutofit/>
          </a:bodyPr>
          <a:lstStyle/>
          <a:p>
            <a:pPr algn="ctr"/>
            <a:r>
              <a:rPr lang="ru-RU" sz="3200" dirty="0" smtClean="0"/>
              <a:t>Это интересно. Может, попробовать?</a:t>
            </a:r>
            <a:endParaRPr lang="ru-RU" sz="3200" dirty="0"/>
          </a:p>
        </p:txBody>
      </p:sp>
      <p:sp>
        <p:nvSpPr>
          <p:cNvPr id="3" name="Содержимое 2"/>
          <p:cNvSpPr>
            <a:spLocks noGrp="1"/>
          </p:cNvSpPr>
          <p:nvPr>
            <p:ph idx="1"/>
          </p:nvPr>
        </p:nvSpPr>
        <p:spPr>
          <a:xfrm>
            <a:off x="457200" y="1643050"/>
            <a:ext cx="8229600" cy="4931486"/>
          </a:xfrm>
        </p:spPr>
        <p:txBody>
          <a:bodyPr>
            <a:noAutofit/>
          </a:bodyPr>
          <a:lstStyle/>
          <a:p>
            <a:r>
              <a:rPr lang="ru-RU" sz="1600" b="1" dirty="0" smtClean="0"/>
              <a:t>Существует ли причина верить, что мы можем оспорить традиции? Конечно. Посмотрите на «</a:t>
            </a:r>
            <a:r>
              <a:rPr lang="ru-RU" sz="1600" b="1" dirty="0" err="1" smtClean="0"/>
              <a:t>Google</a:t>
            </a:r>
            <a:r>
              <a:rPr lang="ru-RU" sz="1600" b="1" dirty="0" smtClean="0"/>
              <a:t>». Его руководители не тратят много времени, пытаясь создать грандиозные стратегии. Вместо этого компания работает для создания среды, которая порождает множество крошечных «</a:t>
            </a:r>
            <a:r>
              <a:rPr lang="ru-RU" sz="1600" b="1" dirty="0" err="1" smtClean="0"/>
              <a:t>Google</a:t>
            </a:r>
            <a:r>
              <a:rPr lang="ru-RU" sz="1600" b="1" dirty="0" smtClean="0"/>
              <a:t>»: маленькие, рядовые проекты, которые могут однажды вырасти в новые ценные продукты или услуги. «</a:t>
            </a:r>
            <a:r>
              <a:rPr lang="ru-RU" sz="1600" b="1" dirty="0" err="1" smtClean="0"/>
              <a:t>Google</a:t>
            </a:r>
            <a:r>
              <a:rPr lang="ru-RU" sz="1600" b="1" dirty="0" smtClean="0"/>
              <a:t>» ищет людей с незаурядными хобби и интересами, которые не боятся бросить вызов сложившимся устоям. Затем нанимает их, разрешает им тратить до 20% рабочего времени на то, от чего, по их мнению, выиграют пользователи и рекламодатели «</a:t>
            </a:r>
            <a:r>
              <a:rPr lang="ru-RU" sz="1600" b="1" dirty="0" err="1" smtClean="0"/>
              <a:t>Google</a:t>
            </a:r>
            <a:r>
              <a:rPr lang="ru-RU" sz="1600" b="1" dirty="0" smtClean="0"/>
              <a:t>». Компания организовывает сотрудников в маленькие, сосредоточенные на одном проекте группы, с маленькой долей контроля (один менеджер на 160 групп), но с большой долей внешних связей и внутренней конкуренцией. Разработчики компании публикуют свои многообещающие изобретения на сайте «</a:t>
            </a:r>
            <a:r>
              <a:rPr lang="ru-RU" sz="1600" b="1" dirty="0" err="1" smtClean="0"/>
              <a:t>Google</a:t>
            </a:r>
            <a:r>
              <a:rPr lang="ru-RU" sz="1600" b="1" dirty="0" smtClean="0"/>
              <a:t> </a:t>
            </a:r>
            <a:r>
              <a:rPr lang="ru-RU" sz="1600" b="1" dirty="0" err="1" smtClean="0"/>
              <a:t>Labs</a:t>
            </a:r>
            <a:r>
              <a:rPr lang="ru-RU" sz="1600" b="1" dirty="0" smtClean="0"/>
              <a:t>», который дает возможность предприимчивым пользователям дать оценку новым концепциям.</a:t>
            </a:r>
            <a:br>
              <a:rPr lang="ru-RU" sz="1600" b="1" dirty="0" smtClean="0"/>
            </a:br>
            <a:endParaRPr lang="ru-RU"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714380"/>
          </a:xfrm>
        </p:spPr>
        <p:txBody>
          <a:bodyPr>
            <a:normAutofit/>
          </a:bodyPr>
          <a:lstStyle/>
          <a:p>
            <a:pPr algn="ctr"/>
            <a:r>
              <a:rPr lang="ru-RU" sz="3200" dirty="0" smtClean="0"/>
              <a:t>Уникальные суждения</a:t>
            </a:r>
            <a:endParaRPr lang="ru-RU" sz="3200" dirty="0"/>
          </a:p>
        </p:txBody>
      </p:sp>
      <p:sp>
        <p:nvSpPr>
          <p:cNvPr id="3" name="Содержимое 2"/>
          <p:cNvSpPr>
            <a:spLocks noGrp="1"/>
          </p:cNvSpPr>
          <p:nvPr>
            <p:ph idx="1"/>
          </p:nvPr>
        </p:nvSpPr>
        <p:spPr>
          <a:xfrm>
            <a:off x="457200" y="1357298"/>
            <a:ext cx="8229600" cy="5000660"/>
          </a:xfrm>
        </p:spPr>
        <p:txBody>
          <a:bodyPr>
            <a:noAutofit/>
          </a:bodyPr>
          <a:lstStyle/>
          <a:p>
            <a:r>
              <a:rPr lang="ru-RU" sz="2400" b="1" dirty="0" smtClean="0"/>
              <a:t>• лидерство определяется не властью, но способностью усилить веру в лидерство со стороны тех, кого возглавляют. Самая существенная работа лидера заключается в воспитании своих последователей;</a:t>
            </a:r>
          </a:p>
          <a:p>
            <a:r>
              <a:rPr lang="ru-RU" sz="2400" b="1" dirty="0" smtClean="0"/>
              <a:t>• проблемы лучше решаются не навязыванием единственной точки зрения за неимением других, а борьбой за высококачественное решение, которое объединяет все проблемные вопросы;</a:t>
            </a:r>
          </a:p>
          <a:p>
            <a:r>
              <a:rPr lang="ru-RU" sz="2400" b="1" dirty="0" smtClean="0"/>
              <a:t>• большая организация – совокупность локальных сообществ. Индивидуальный и организационный рост происходит, когда эти сообщества самоуправляемы.</a:t>
            </a:r>
            <a:br>
              <a:rPr lang="ru-RU" sz="2400" b="1" dirty="0" smtClean="0"/>
            </a:br>
            <a:endParaRPr lang="ru-RU"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1039370"/>
          </a:xfrm>
        </p:spPr>
        <p:txBody>
          <a:bodyPr>
            <a:normAutofit fontScale="90000"/>
          </a:bodyPr>
          <a:lstStyle/>
          <a:p>
            <a:r>
              <a:rPr lang="ru-RU" sz="2700" dirty="0" smtClean="0"/>
              <a:t>Итак, вы воодушевлены! У вас есть несколько грандиозных идей для инноваций в сфере управления</a:t>
            </a:r>
            <a:r>
              <a:rPr lang="ru-RU" dirty="0" smtClean="0"/>
              <a:t>. </a:t>
            </a:r>
            <a:endParaRPr lang="ru-RU" dirty="0"/>
          </a:p>
        </p:txBody>
      </p:sp>
      <p:sp>
        <p:nvSpPr>
          <p:cNvPr id="3" name="Содержимое 2"/>
          <p:cNvSpPr>
            <a:spLocks noGrp="1"/>
          </p:cNvSpPr>
          <p:nvPr>
            <p:ph idx="1"/>
          </p:nvPr>
        </p:nvSpPr>
        <p:spPr>
          <a:xfrm>
            <a:off x="457200" y="1571612"/>
            <a:ext cx="8229600" cy="5002924"/>
          </a:xfrm>
        </p:spPr>
        <p:txBody>
          <a:bodyPr>
            <a:normAutofit fontScale="70000" lnSpcReduction="20000"/>
          </a:bodyPr>
          <a:lstStyle/>
          <a:p>
            <a:r>
              <a:rPr lang="ru-RU" dirty="0" smtClean="0"/>
              <a:t>Начните с ответов на следующие вопросы, связанные с процессом управления:</a:t>
            </a:r>
          </a:p>
          <a:p>
            <a:r>
              <a:rPr lang="ru-RU" dirty="0" smtClean="0"/>
              <a:t/>
            </a:r>
            <a:br>
              <a:rPr lang="ru-RU" dirty="0" smtClean="0"/>
            </a:br>
            <a:r>
              <a:rPr lang="ru-RU" b="1" dirty="0" smtClean="0"/>
              <a:t>• кто владеет процессом?</a:t>
            </a:r>
            <a:br>
              <a:rPr lang="ru-RU" b="1" dirty="0" smtClean="0"/>
            </a:br>
            <a:r>
              <a:rPr lang="ru-RU" b="1" dirty="0" smtClean="0"/>
              <a:t>• кто имеет полномочия изменить его?</a:t>
            </a:r>
            <a:br>
              <a:rPr lang="ru-RU" b="1" dirty="0" smtClean="0"/>
            </a:br>
            <a:r>
              <a:rPr lang="ru-RU" b="1" dirty="0" smtClean="0"/>
              <a:t>• каковы цели процесса?</a:t>
            </a:r>
            <a:br>
              <a:rPr lang="ru-RU" b="1" dirty="0" smtClean="0"/>
            </a:br>
            <a:r>
              <a:rPr lang="ru-RU" b="1" dirty="0" smtClean="0"/>
              <a:t>• чем измеряется успех?</a:t>
            </a:r>
            <a:br>
              <a:rPr lang="ru-RU" b="1" dirty="0" smtClean="0"/>
            </a:br>
            <a:r>
              <a:rPr lang="ru-RU" b="1" dirty="0" smtClean="0"/>
              <a:t>• кто является потребителем данного процесса?</a:t>
            </a:r>
            <a:br>
              <a:rPr lang="ru-RU" b="1" dirty="0" smtClean="0"/>
            </a:br>
            <a:r>
              <a:rPr lang="ru-RU" b="1" dirty="0" smtClean="0"/>
              <a:t>• кто принимает в нем участие?</a:t>
            </a:r>
            <a:br>
              <a:rPr lang="ru-RU" b="1" dirty="0" smtClean="0"/>
            </a:br>
            <a:r>
              <a:rPr lang="ru-RU" b="1" dirty="0" smtClean="0"/>
              <a:t>• какая информация необходима для данного процесса?</a:t>
            </a:r>
            <a:br>
              <a:rPr lang="ru-RU" b="1" dirty="0" smtClean="0"/>
            </a:br>
            <a:r>
              <a:rPr lang="ru-RU" b="1" dirty="0" smtClean="0"/>
              <a:t>• какие аналитические инструменты используются?</a:t>
            </a:r>
            <a:br>
              <a:rPr lang="ru-RU" b="1" dirty="0" smtClean="0"/>
            </a:br>
            <a:r>
              <a:rPr lang="ru-RU" b="1" dirty="0" smtClean="0"/>
              <a:t>• какие события и вехи управляют процессом?</a:t>
            </a:r>
            <a:br>
              <a:rPr lang="ru-RU" b="1" dirty="0" smtClean="0"/>
            </a:br>
            <a:r>
              <a:rPr lang="ru-RU" b="1" dirty="0" smtClean="0"/>
              <a:t>• какого рода вопросы создает данный процесс?</a:t>
            </a:r>
            <a:br>
              <a:rPr lang="ru-RU" b="1" dirty="0" smtClean="0"/>
            </a:br>
            <a:r>
              <a:rPr lang="ru-RU" b="1" dirty="0" smtClean="0"/>
              <a:t>• какие решения являются главными критериями для процесса?</a:t>
            </a:r>
            <a:br>
              <a:rPr lang="ru-RU" b="1" dirty="0" smtClean="0"/>
            </a:br>
            <a:r>
              <a:rPr lang="ru-RU" b="1" dirty="0" smtClean="0"/>
              <a:t>• как и кому распространяются решения?</a:t>
            </a:r>
            <a:br>
              <a:rPr lang="ru-RU" b="1" dirty="0" smtClean="0"/>
            </a:br>
            <a:r>
              <a:rPr lang="ru-RU" b="1" dirty="0" smtClean="0"/>
              <a:t>• как процесс связан с другими системами управления?</a:t>
            </a:r>
            <a:br>
              <a:rPr lang="ru-RU" b="1" dirty="0" smtClean="0"/>
            </a:br>
            <a:endParaRPr lang="ru-RU"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928694"/>
          </a:xfrm>
        </p:spPr>
        <p:txBody>
          <a:bodyPr>
            <a:normAutofit/>
          </a:bodyPr>
          <a:lstStyle/>
          <a:p>
            <a:pPr algn="ctr"/>
            <a:r>
              <a:rPr lang="ru-RU" sz="3200" dirty="0" smtClean="0"/>
              <a:t>Алгоритм работы</a:t>
            </a:r>
            <a:endParaRPr lang="ru-RU" sz="3200" dirty="0"/>
          </a:p>
        </p:txBody>
      </p:sp>
      <p:sp>
        <p:nvSpPr>
          <p:cNvPr id="3" name="Содержимое 2"/>
          <p:cNvSpPr>
            <a:spLocks noGrp="1"/>
          </p:cNvSpPr>
          <p:nvPr>
            <p:ph idx="1"/>
          </p:nvPr>
        </p:nvSpPr>
        <p:spPr>
          <a:xfrm>
            <a:off x="457200" y="1643050"/>
            <a:ext cx="8229600" cy="4931486"/>
          </a:xfrm>
        </p:spPr>
        <p:txBody>
          <a:bodyPr>
            <a:normAutofit fontScale="70000" lnSpcReduction="20000"/>
          </a:bodyPr>
          <a:lstStyle/>
          <a:p>
            <a:r>
              <a:rPr lang="ru-RU" b="1" dirty="0" smtClean="0"/>
              <a:t>После того как </a:t>
            </a:r>
            <a:r>
              <a:rPr lang="ru-RU" b="1" dirty="0" err="1" smtClean="0"/>
              <a:t>задокументированы</a:t>
            </a:r>
            <a:r>
              <a:rPr lang="ru-RU" b="1" dirty="0" smtClean="0"/>
              <a:t> детали каждого процесса, соберите заинтересованные стороны, попросите их дать оценку процессу управления. </a:t>
            </a:r>
          </a:p>
          <a:p>
            <a:r>
              <a:rPr lang="ru-RU" b="1" dirty="0" smtClean="0"/>
              <a:t>Конечно, вы вряд ли получите разрешение с первого раза пересмотреть основной процесс управления; вы должны будете провести испытания, которые позволят вам протестировать ваши инновации без изменений в структуре организации. То есть спроектировать условную ситуацию, в которой вы проведете критическую стратегическую проблему сквозь новый процесс принятия решения, чтобы посмотреть, приведет ли он к новым результатам. </a:t>
            </a:r>
          </a:p>
          <a:p>
            <a:r>
              <a:rPr lang="ru-RU" b="1" dirty="0" smtClean="0"/>
              <a:t>Соответственно, новые принципы управления применяются параллельно со старыми. </a:t>
            </a:r>
          </a:p>
          <a:p>
            <a:r>
              <a:rPr lang="ru-RU" b="1" dirty="0" smtClean="0"/>
              <a:t>Цель – создать портфель смелых экспериментов по управлению, которые выведут вас вперед в конкурентной борьбе.</a:t>
            </a: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785818"/>
          </a:xfrm>
        </p:spPr>
        <p:txBody>
          <a:bodyPr>
            <a:normAutofit/>
          </a:bodyPr>
          <a:lstStyle/>
          <a:p>
            <a:pPr algn="ctr"/>
            <a:r>
              <a:rPr lang="ru-RU" dirty="0" smtClean="0"/>
              <a:t>Пожелание</a:t>
            </a:r>
            <a:endParaRPr lang="ru-RU" dirty="0"/>
          </a:p>
        </p:txBody>
      </p:sp>
      <p:sp>
        <p:nvSpPr>
          <p:cNvPr id="3" name="Содержимое 2"/>
          <p:cNvSpPr>
            <a:spLocks noGrp="1"/>
          </p:cNvSpPr>
          <p:nvPr>
            <p:ph idx="1"/>
          </p:nvPr>
        </p:nvSpPr>
        <p:spPr>
          <a:xfrm>
            <a:off x="457200" y="1714488"/>
            <a:ext cx="8229600" cy="3929090"/>
          </a:xfrm>
        </p:spPr>
        <p:txBody>
          <a:bodyPr/>
          <a:lstStyle/>
          <a:p>
            <a:r>
              <a:rPr lang="ru-RU" dirty="0" smtClean="0"/>
              <a:t>Пока управление в XXI веке не сильно отличается от управления в веке XX. Вы можете подождать или стать </a:t>
            </a:r>
            <a:r>
              <a:rPr lang="ru-RU" dirty="0" err="1" smtClean="0"/>
              <a:t>инноватором</a:t>
            </a:r>
            <a:r>
              <a:rPr lang="ru-RU" dirty="0" smtClean="0"/>
              <a:t> прямо сейчас. Вы должны стать более изобретательным, чем те, кто был до вас. Если вы добьетесь успеха, то ваши достижения прославятся не меньше тех, которые мы рассмотрели.</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857256"/>
          </a:xfrm>
        </p:spPr>
        <p:txBody>
          <a:bodyPr/>
          <a:lstStyle/>
          <a:p>
            <a:pPr algn="ctr"/>
            <a:r>
              <a:rPr lang="ru-RU" dirty="0" smtClean="0"/>
              <a:t>Путь</a:t>
            </a:r>
            <a:endParaRPr lang="ru-RU" dirty="0"/>
          </a:p>
        </p:txBody>
      </p:sp>
      <p:sp>
        <p:nvSpPr>
          <p:cNvPr id="3" name="Содержимое 2"/>
          <p:cNvSpPr>
            <a:spLocks noGrp="1"/>
          </p:cNvSpPr>
          <p:nvPr>
            <p:ph idx="1"/>
          </p:nvPr>
        </p:nvSpPr>
        <p:spPr>
          <a:xfrm>
            <a:off x="457200" y="1571612"/>
            <a:ext cx="8229600" cy="4143404"/>
          </a:xfrm>
        </p:spPr>
        <p:txBody>
          <a:bodyPr>
            <a:normAutofit/>
          </a:bodyPr>
          <a:lstStyle/>
          <a:p>
            <a:r>
              <a:rPr lang="ru-RU" dirty="0" smtClean="0"/>
              <a:t>если нам удастся сохранить </a:t>
            </a:r>
            <a:r>
              <a:rPr lang="ru-RU" dirty="0" err="1" smtClean="0"/>
              <a:t>междисциплинарность</a:t>
            </a:r>
            <a:r>
              <a:rPr lang="ru-RU" dirty="0" smtClean="0"/>
              <a:t> обсуждения, и не сводить все к вопросам отрасли образования, если нам удастся сохранить эту позиционность и мозаичность, это поле </a:t>
            </a:r>
            <a:r>
              <a:rPr lang="ru-RU" dirty="0" err="1" smtClean="0"/>
              <a:t>межпрофессионального</a:t>
            </a:r>
            <a:r>
              <a:rPr lang="ru-RU" dirty="0" smtClean="0"/>
              <a:t> обсуждения, то это будет огромным вкладом в решение тех вопросов, которые стоят сегодня перед </a:t>
            </a:r>
            <a:r>
              <a:rPr lang="ru-RU" b="1" dirty="0" smtClean="0"/>
              <a:t>управлением</a:t>
            </a:r>
            <a:r>
              <a:rPr lang="ru-RU" dirty="0" smtClean="0"/>
              <a:t>.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928694"/>
          </a:xfrm>
        </p:spPr>
        <p:txBody>
          <a:bodyPr>
            <a:normAutofit/>
          </a:bodyPr>
          <a:lstStyle/>
          <a:p>
            <a:pPr algn="ctr"/>
            <a:r>
              <a:rPr lang="ru-RU" sz="3200" dirty="0" smtClean="0"/>
              <a:t>Предупреждение</a:t>
            </a:r>
            <a:endParaRPr lang="ru-RU" sz="3200" dirty="0"/>
          </a:p>
        </p:txBody>
      </p:sp>
      <p:sp>
        <p:nvSpPr>
          <p:cNvPr id="3" name="Содержимое 2"/>
          <p:cNvSpPr>
            <a:spLocks noGrp="1"/>
          </p:cNvSpPr>
          <p:nvPr>
            <p:ph idx="1"/>
          </p:nvPr>
        </p:nvSpPr>
        <p:spPr>
          <a:xfrm>
            <a:off x="457200" y="1571612"/>
            <a:ext cx="8229600" cy="4714908"/>
          </a:xfrm>
        </p:spPr>
        <p:txBody>
          <a:bodyPr>
            <a:normAutofit fontScale="92500" lnSpcReduction="20000"/>
          </a:bodyPr>
          <a:lstStyle/>
          <a:p>
            <a:r>
              <a:rPr lang="ru-RU" dirty="0" smtClean="0"/>
              <a:t>мы сегодня продолжаем оценивать ситуацию, планировать собственные действия в некотором наборе представлений, используя определенные рамки, которые, по всей видимости, принципиально устарели. А это означает, что, продолжая их использовать, продолжая рассматривать будущее как некоторое продолжение прошлого, мы не сможем решить сложившегося клубка проблем. Развитие отличается от других процессов изменения тем, что в этом процессе происходят кардинальные ломки, смена парадигм - не только парадигмы размышления, но и парадигмы действия.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500066"/>
          </a:xfrm>
        </p:spPr>
        <p:txBody>
          <a:bodyPr>
            <a:noAutofit/>
          </a:bodyPr>
          <a:lstStyle/>
          <a:p>
            <a:pPr algn="ctr"/>
            <a:r>
              <a:rPr lang="ru-RU" sz="3200" b="1" dirty="0" smtClean="0"/>
              <a:t>Как стать успешным человеком?</a:t>
            </a:r>
            <a:r>
              <a:rPr lang="ru-RU" sz="3200" dirty="0" smtClean="0"/>
              <a:t/>
            </a:r>
            <a:br>
              <a:rPr lang="ru-RU" sz="3200" dirty="0" smtClean="0"/>
            </a:br>
            <a:endParaRPr lang="ru-RU" sz="3200" dirty="0"/>
          </a:p>
        </p:txBody>
      </p:sp>
      <p:sp>
        <p:nvSpPr>
          <p:cNvPr id="3" name="Содержимое 2"/>
          <p:cNvSpPr>
            <a:spLocks noGrp="1"/>
          </p:cNvSpPr>
          <p:nvPr>
            <p:ph idx="1"/>
          </p:nvPr>
        </p:nvSpPr>
        <p:spPr>
          <a:xfrm>
            <a:off x="457200" y="1071546"/>
            <a:ext cx="8229600" cy="5143536"/>
          </a:xfrm>
        </p:spPr>
        <p:txBody>
          <a:bodyPr>
            <a:noAutofit/>
          </a:bodyPr>
          <a:lstStyle/>
          <a:p>
            <a:r>
              <a:rPr lang="ru-RU" sz="1600" b="1" dirty="0" smtClean="0"/>
              <a:t>10 качеств успешного человека:</a:t>
            </a:r>
            <a:r>
              <a:rPr lang="ru-RU" sz="1600" dirty="0" smtClean="0"/>
              <a:t/>
            </a:r>
            <a:br>
              <a:rPr lang="ru-RU" sz="1600" dirty="0" smtClean="0"/>
            </a:br>
            <a:r>
              <a:rPr lang="ru-RU" sz="1400" dirty="0" smtClean="0"/>
              <a:t/>
            </a:r>
            <a:br>
              <a:rPr lang="ru-RU" sz="1400" dirty="0" smtClean="0"/>
            </a:br>
            <a:r>
              <a:rPr lang="ru-RU" sz="1400" b="1" dirty="0" smtClean="0"/>
              <a:t>1. Успешный человек ищет возможности, не успешный – отговорки и все новые препятствия.</a:t>
            </a:r>
          </a:p>
          <a:p>
            <a:r>
              <a:rPr lang="ru-RU" sz="1400" dirty="0" smtClean="0"/>
              <a:t/>
            </a:r>
            <a:br>
              <a:rPr lang="ru-RU" sz="1400" dirty="0" smtClean="0"/>
            </a:br>
            <a:r>
              <a:rPr lang="ru-RU" sz="1400" b="1" dirty="0" smtClean="0"/>
              <a:t>2. Успешный человек действует, не успешный откладывает действие на потом.</a:t>
            </a:r>
            <a:br>
              <a:rPr lang="ru-RU" sz="1400" b="1" dirty="0" smtClean="0"/>
            </a:br>
            <a:r>
              <a:rPr lang="ru-RU" sz="1400" b="1" dirty="0" smtClean="0"/>
              <a:t>3. Успешный стремится к большему, чем он есть сейчас, не успешный предпочитает статус </a:t>
            </a:r>
            <a:r>
              <a:rPr lang="ru-RU" sz="1400" b="1" dirty="0" err="1" smtClean="0"/>
              <a:t>кво</a:t>
            </a:r>
            <a:r>
              <a:rPr lang="ru-RU" sz="1400" b="1" dirty="0" smtClean="0"/>
              <a:t>.</a:t>
            </a:r>
            <a:br>
              <a:rPr lang="ru-RU" sz="1400" b="1" dirty="0" smtClean="0"/>
            </a:br>
            <a:r>
              <a:rPr lang="ru-RU" sz="1400" b="1" dirty="0" smtClean="0"/>
              <a:t>4. Успешный падает и снова поднимется, не успешный боится упасть, совершить ошибку, а если падает, то уже не стремится подняться.</a:t>
            </a:r>
            <a:br>
              <a:rPr lang="ru-RU" sz="1400" b="1" dirty="0" smtClean="0"/>
            </a:br>
            <a:r>
              <a:rPr lang="ru-RU" sz="1400" b="1" dirty="0" smtClean="0"/>
              <a:t>5. Успешный – </a:t>
            </a:r>
            <a:r>
              <a:rPr lang="ru-RU" sz="1400" b="1" dirty="0" err="1" smtClean="0"/>
              <a:t>самомотивированный</a:t>
            </a:r>
            <a:r>
              <a:rPr lang="ru-RU" sz="1400" b="1" dirty="0" smtClean="0"/>
              <a:t>, не успешному нужна мотивация извне.</a:t>
            </a:r>
            <a:br>
              <a:rPr lang="ru-RU" sz="1400" b="1" dirty="0" smtClean="0"/>
            </a:br>
            <a:r>
              <a:rPr lang="ru-RU" sz="1400" b="1" dirty="0" smtClean="0"/>
              <a:t>6. Успешный рискует, не успешный боится рисковать.</a:t>
            </a:r>
            <a:br>
              <a:rPr lang="ru-RU" sz="1400" b="1" dirty="0" smtClean="0"/>
            </a:br>
            <a:r>
              <a:rPr lang="ru-RU" sz="1400" b="1" dirty="0" smtClean="0"/>
              <a:t>7. Успешный терпелив, готов долго идти к своей цели, не успешный хочет все и сразу.</a:t>
            </a:r>
            <a:br>
              <a:rPr lang="ru-RU" sz="1400" b="1" dirty="0" smtClean="0"/>
            </a:br>
            <a:r>
              <a:rPr lang="ru-RU" sz="1400" b="1" dirty="0" smtClean="0"/>
              <a:t>Кто-то из великих сказал: «Гений – это 1% везения и 99% упорного труда».</a:t>
            </a:r>
            <a:br>
              <a:rPr lang="ru-RU" sz="1400" b="1" dirty="0" smtClean="0"/>
            </a:br>
            <a:r>
              <a:rPr lang="ru-RU" sz="1400" b="1" dirty="0" smtClean="0"/>
              <a:t/>
            </a:r>
            <a:br>
              <a:rPr lang="ru-RU" sz="1400" b="1" dirty="0" smtClean="0"/>
            </a:br>
            <a:r>
              <a:rPr lang="ru-RU" sz="1400" b="1" dirty="0" smtClean="0"/>
              <a:t>8. Успешный не боится отказов, неуспешного отказы выбивают из седла.</a:t>
            </a:r>
            <a:br>
              <a:rPr lang="ru-RU" sz="1400" b="1" dirty="0" smtClean="0"/>
            </a:br>
            <a:r>
              <a:rPr lang="ru-RU" sz="1400" b="1" dirty="0" smtClean="0"/>
              <a:t>«Жизненный успех человека определяется количеством «неудобных разговоров», которые он выдержал», – </a:t>
            </a:r>
            <a:r>
              <a:rPr lang="ru-RU" sz="1400" b="1" dirty="0" err="1" smtClean="0"/>
              <a:t>Тимоти</a:t>
            </a:r>
            <a:r>
              <a:rPr lang="ru-RU" sz="1400" b="1" dirty="0" smtClean="0"/>
              <a:t> </a:t>
            </a:r>
            <a:r>
              <a:rPr lang="ru-RU" sz="1400" b="1" dirty="0" err="1" smtClean="0"/>
              <a:t>Феррис</a:t>
            </a:r>
            <a:r>
              <a:rPr lang="ru-RU" sz="1400" b="1" smtClean="0"/>
              <a:t>.</a:t>
            </a:r>
            <a:r>
              <a:rPr lang="ru-RU" sz="1400" b="1" dirty="0" smtClean="0"/>
              <a:t/>
            </a:r>
            <a:br>
              <a:rPr lang="ru-RU" sz="1400" b="1" dirty="0" smtClean="0"/>
            </a:br>
            <a:r>
              <a:rPr lang="ru-RU" sz="1400" b="1" dirty="0" smtClean="0"/>
              <a:t>9. Успешный верит в себя, не успешный верит словам других о себе.</a:t>
            </a:r>
            <a:br>
              <a:rPr lang="ru-RU" sz="1400" b="1" dirty="0" smtClean="0"/>
            </a:br>
            <a:r>
              <a:rPr lang="ru-RU" sz="1400" b="1" dirty="0" smtClean="0"/>
              <a:t/>
            </a:r>
            <a:br>
              <a:rPr lang="ru-RU" sz="1400" b="1" dirty="0" smtClean="0"/>
            </a:br>
            <a:r>
              <a:rPr lang="ru-RU" sz="1400" b="1" dirty="0" smtClean="0"/>
              <a:t>10. Успешный следует зову большой Мечты, Достойной цели в жизни, не успешный преследует мелкие цели.</a:t>
            </a:r>
            <a:r>
              <a:rPr lang="ru-RU" sz="1400" dirty="0" smtClean="0"/>
              <a:t/>
            </a:r>
            <a:br>
              <a:rPr lang="ru-RU" sz="1400" dirty="0" smtClean="0"/>
            </a:br>
            <a:r>
              <a:rPr lang="ru-RU" sz="1400" dirty="0" smtClean="0"/>
              <a:t/>
            </a:r>
            <a:br>
              <a:rPr lang="ru-RU" sz="1400" dirty="0" smtClean="0"/>
            </a:br>
            <a:endParaRPr lang="ru-RU"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a:bodyPr>
          <a:lstStyle/>
          <a:p>
            <a:pPr algn="ctr"/>
            <a:r>
              <a:rPr lang="ru-RU" sz="3200" b="1" dirty="0" smtClean="0"/>
              <a:t>Управлять – значит понимать!</a:t>
            </a:r>
          </a:p>
          <a:p>
            <a:pPr algn="ctr"/>
            <a:endParaRPr lang="ru-RU" sz="3200" b="1" dirty="0" smtClean="0"/>
          </a:p>
          <a:p>
            <a:pPr algn="ctr"/>
            <a:endParaRPr lang="ru-RU" sz="3200" b="1" dirty="0" smtClean="0"/>
          </a:p>
          <a:p>
            <a:pPr algn="ctr"/>
            <a:r>
              <a:rPr lang="ru-RU" sz="3200" b="1" dirty="0" smtClean="0"/>
              <a:t>Творческих вам успехов…</a:t>
            </a:r>
            <a:endParaRPr lang="ru-RU"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Инноватор</a:t>
            </a:r>
            <a:r>
              <a:rPr lang="ru-RU" dirty="0" smtClean="0"/>
              <a:t> ли вы?</a:t>
            </a:r>
            <a:endParaRPr lang="ru-RU" dirty="0"/>
          </a:p>
        </p:txBody>
      </p:sp>
      <p:sp>
        <p:nvSpPr>
          <p:cNvPr id="3" name="Содержимое 2"/>
          <p:cNvSpPr>
            <a:spLocks noGrp="1"/>
          </p:cNvSpPr>
          <p:nvPr>
            <p:ph idx="1"/>
          </p:nvPr>
        </p:nvSpPr>
        <p:spPr/>
        <p:txBody>
          <a:bodyPr/>
          <a:lstStyle/>
          <a:p>
            <a:r>
              <a:rPr lang="ru-RU" dirty="0" smtClean="0"/>
              <a:t>Считаете ли вы себя </a:t>
            </a:r>
            <a:r>
              <a:rPr lang="ru-RU" dirty="0" err="1" smtClean="0"/>
              <a:t>инноватором</a:t>
            </a:r>
            <a:r>
              <a:rPr lang="ru-RU" dirty="0" smtClean="0"/>
              <a:t> в сфере управления? Нашли ли вы совершенно новые способы организовывать, руководить, координировать и мотивировать педагогов своей школы? Является ли ваша команда лидером в сфере управления?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Инновации в сфере управления</a:t>
            </a:r>
            <a:endParaRPr lang="ru-RU" sz="3200" b="1" dirty="0"/>
          </a:p>
        </p:txBody>
      </p:sp>
      <p:sp>
        <p:nvSpPr>
          <p:cNvPr id="3" name="Содержимое 2"/>
          <p:cNvSpPr>
            <a:spLocks noGrp="1"/>
          </p:cNvSpPr>
          <p:nvPr>
            <p:ph idx="1"/>
          </p:nvPr>
        </p:nvSpPr>
        <p:spPr/>
        <p:txBody>
          <a:bodyPr>
            <a:normAutofit lnSpcReduction="10000"/>
          </a:bodyPr>
          <a:lstStyle/>
          <a:p>
            <a:r>
              <a:rPr lang="ru-RU" dirty="0" smtClean="0"/>
              <a:t>Новые принципы организации процессов управления могут создать долгосрочные преимущества и обеспечить значительный отрыв от конкурентов. За последние 100 лет инновации в сфере управления, больше чем в других сферах, позволили компаниям осуществить переход к новым принципам деятельности. Но все же только у некоторых компаний имеется в наличии хорошо отлаженный механизм их осуществления.</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Три условия</a:t>
            </a:r>
            <a:endParaRPr lang="ru-RU" dirty="0"/>
          </a:p>
        </p:txBody>
      </p:sp>
      <p:sp>
        <p:nvSpPr>
          <p:cNvPr id="3" name="Содержимое 2"/>
          <p:cNvSpPr>
            <a:spLocks noGrp="1"/>
          </p:cNvSpPr>
          <p:nvPr>
            <p:ph idx="1"/>
          </p:nvPr>
        </p:nvSpPr>
        <p:spPr/>
        <p:txBody>
          <a:bodyPr>
            <a:normAutofit fontScale="92500" lnSpcReduction="20000"/>
          </a:bodyPr>
          <a:lstStyle/>
          <a:p>
            <a:r>
              <a:rPr lang="ru-RU" b="1" dirty="0" smtClean="0"/>
              <a:t>Существует три условия, при которых инновации в сфере управления создают долгосрочные преимущества:</a:t>
            </a:r>
            <a:r>
              <a:rPr lang="ru-RU" dirty="0" smtClean="0"/>
              <a:t/>
            </a:r>
            <a:br>
              <a:rPr lang="ru-RU" dirty="0" smtClean="0"/>
            </a:br>
            <a:r>
              <a:rPr lang="ru-RU" dirty="0" smtClean="0"/>
              <a:t>• инновации базируются на новых принципах, бросающих вызов традиционному управлению;</a:t>
            </a:r>
            <a:br>
              <a:rPr lang="ru-RU" dirty="0" smtClean="0"/>
            </a:br>
            <a:r>
              <a:rPr lang="ru-RU" dirty="0" smtClean="0"/>
              <a:t>• инновации должны быть системными, включающими большой спектр методов и процессов;</a:t>
            </a:r>
            <a:br>
              <a:rPr lang="ru-RU" dirty="0" smtClean="0"/>
            </a:br>
            <a:r>
              <a:rPr lang="ru-RU" dirty="0" smtClean="0"/>
              <a:t>• инновации являются частью непрерывного процесса нововведений, со временем приводящего к усовершенствованиям.</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Стратегические шаги</a:t>
            </a:r>
            <a:endParaRPr lang="ru-RU" dirty="0"/>
          </a:p>
        </p:txBody>
      </p:sp>
      <p:sp>
        <p:nvSpPr>
          <p:cNvPr id="3" name="Содержимое 2"/>
          <p:cNvSpPr>
            <a:spLocks noGrp="1"/>
          </p:cNvSpPr>
          <p:nvPr>
            <p:ph idx="1"/>
          </p:nvPr>
        </p:nvSpPr>
        <p:spPr/>
        <p:txBody>
          <a:bodyPr>
            <a:normAutofit fontScale="62500" lnSpcReduction="20000"/>
          </a:bodyPr>
          <a:lstStyle/>
          <a:p>
            <a:r>
              <a:rPr lang="ru-RU" b="1" dirty="0" smtClean="0"/>
              <a:t>Ставка на рядовых сотрудников</a:t>
            </a:r>
          </a:p>
          <a:p>
            <a:r>
              <a:rPr lang="ru-RU" dirty="0" smtClean="0"/>
              <a:t> </a:t>
            </a:r>
            <a:r>
              <a:rPr lang="ru-RU" b="1" dirty="0" smtClean="0"/>
              <a:t>Построение сообщества</a:t>
            </a:r>
          </a:p>
          <a:p>
            <a:r>
              <a:rPr lang="ru-RU" dirty="0" smtClean="0"/>
              <a:t> </a:t>
            </a:r>
            <a:r>
              <a:rPr lang="ru-RU" b="1" dirty="0" smtClean="0"/>
              <a:t>Признайте величину проблемы</a:t>
            </a:r>
          </a:p>
          <a:p>
            <a:r>
              <a:rPr lang="ru-RU" b="1" dirty="0" smtClean="0"/>
              <a:t> Ищите новые принципы:</a:t>
            </a:r>
          </a:p>
          <a:p>
            <a:r>
              <a:rPr lang="ru-RU" dirty="0" smtClean="0"/>
              <a:t>• власть и деятельность в системе должны быть максимально распределены;</a:t>
            </a:r>
            <a:br>
              <a:rPr lang="ru-RU" dirty="0" smtClean="0"/>
            </a:br>
            <a:r>
              <a:rPr lang="ru-RU" dirty="0" smtClean="0"/>
              <a:t>• система должна быть самоорганизующейся;</a:t>
            </a:r>
            <a:br>
              <a:rPr lang="ru-RU" dirty="0" smtClean="0"/>
            </a:br>
            <a:r>
              <a:rPr lang="ru-RU" dirty="0" smtClean="0"/>
              <a:t>• управление должно быть распределенным;</a:t>
            </a:r>
            <a:br>
              <a:rPr lang="ru-RU" dirty="0" smtClean="0"/>
            </a:br>
            <a:r>
              <a:rPr lang="ru-RU" dirty="0" smtClean="0"/>
              <a:t>• система должна одновременно сочетать сотрудничество и конкуренцию;</a:t>
            </a:r>
            <a:br>
              <a:rPr lang="ru-RU" dirty="0" smtClean="0"/>
            </a:br>
            <a:r>
              <a:rPr lang="ru-RU" dirty="0" smtClean="0"/>
              <a:t>• система должна быть очень гибкой и долговечной;</a:t>
            </a:r>
            <a:br>
              <a:rPr lang="ru-RU" dirty="0" smtClean="0"/>
            </a:br>
            <a:r>
              <a:rPr lang="ru-RU" dirty="0" smtClean="0"/>
              <a:t>• система должна стать корпоративной собственностью и должна быть справедливой.</a:t>
            </a:r>
            <a:r>
              <a:rPr lang="ru-RU" b="1" dirty="0" smtClean="0"/>
              <a:t> </a:t>
            </a:r>
          </a:p>
          <a:p>
            <a:r>
              <a:rPr lang="ru-RU" b="1" dirty="0" smtClean="0"/>
              <a:t>Забудьте о традициях управления.</a:t>
            </a:r>
            <a:r>
              <a:rPr lang="ru-RU" dirty="0" smtClean="0"/>
              <a:t> </a:t>
            </a:r>
          </a:p>
          <a:p>
            <a:r>
              <a:rPr lang="ru-RU" b="1" dirty="0" smtClean="0"/>
              <a:t>Используйте силу аналогии.</a:t>
            </a:r>
            <a:r>
              <a:rPr lang="ru-RU" dirty="0" smtClean="0"/>
              <a:t> </a:t>
            </a:r>
          </a:p>
          <a:p>
            <a:r>
              <a:rPr lang="ru-RU" b="1" dirty="0" smtClean="0"/>
              <a:t>Оставьте следы.</a:t>
            </a: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967932"/>
          </a:xfrm>
        </p:spPr>
        <p:txBody>
          <a:bodyPr>
            <a:normAutofit fontScale="90000"/>
          </a:bodyPr>
          <a:lstStyle/>
          <a:p>
            <a:pPr algn="ctr"/>
            <a:r>
              <a:rPr lang="ru-RU" dirty="0" smtClean="0"/>
              <a:t/>
            </a:r>
            <a:br>
              <a:rPr lang="ru-RU" dirty="0" smtClean="0"/>
            </a:br>
            <a:r>
              <a:rPr lang="ru-RU" b="1" dirty="0" smtClean="0"/>
              <a:t> </a:t>
            </a:r>
            <a:r>
              <a:rPr lang="ru-RU" sz="3600" b="1" dirty="0" smtClean="0"/>
              <a:t>Что такое инновации в сфере управления</a:t>
            </a:r>
            <a:r>
              <a:rPr lang="ru-RU" b="1" dirty="0" smtClean="0"/>
              <a:t>?</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Инновации в сфере управления могут быть определены как отход от традиционных принципов управления, процессов и методик, значительно изменяющий принцип работы менеджеров. Рассмотрим, как обычно работают менеджеры. Их работа включает:</a:t>
            </a:r>
            <a:br>
              <a:rPr lang="ru-RU" dirty="0" smtClean="0"/>
            </a:br>
            <a:r>
              <a:rPr lang="ru-RU" dirty="0" smtClean="0"/>
              <a:t>• определение целей и планирование;</a:t>
            </a:r>
            <a:br>
              <a:rPr lang="ru-RU" dirty="0" smtClean="0"/>
            </a:br>
            <a:r>
              <a:rPr lang="ru-RU" dirty="0" smtClean="0"/>
              <a:t>• мотивацию сотрудников и согласование подходов;</a:t>
            </a:r>
            <a:br>
              <a:rPr lang="ru-RU" dirty="0" smtClean="0"/>
            </a:br>
            <a:r>
              <a:rPr lang="ru-RU" dirty="0" smtClean="0"/>
              <a:t>• координирование и управление деятельностью;</a:t>
            </a:r>
            <a:br>
              <a:rPr lang="ru-RU" dirty="0" smtClean="0"/>
            </a:br>
            <a:r>
              <a:rPr lang="ru-RU" dirty="0" smtClean="0"/>
              <a:t>• накопление и распределение ресурсов;</a:t>
            </a:r>
            <a:br>
              <a:rPr lang="ru-RU" dirty="0" smtClean="0"/>
            </a:br>
            <a:r>
              <a:rPr lang="ru-RU" dirty="0" smtClean="0"/>
              <a:t>• приобретение и применение знаний;</a:t>
            </a:r>
            <a:br>
              <a:rPr lang="ru-RU" dirty="0" smtClean="0"/>
            </a:br>
            <a:r>
              <a:rPr lang="ru-RU" dirty="0" smtClean="0"/>
              <a:t>• приобретение, развитие и поддержку деловых связей;</a:t>
            </a:r>
            <a:br>
              <a:rPr lang="ru-RU" dirty="0" smtClean="0"/>
            </a:br>
            <a:r>
              <a:rPr lang="ru-RU" dirty="0" smtClean="0"/>
              <a:t>• поиск и развитие талантов;</a:t>
            </a:r>
            <a:br>
              <a:rPr lang="ru-RU" dirty="0" smtClean="0"/>
            </a:br>
            <a:r>
              <a:rPr lang="ru-RU" dirty="0" smtClean="0"/>
              <a:t>• понимание и балансирование требований клиентов .</a:t>
            </a:r>
            <a:br>
              <a:rPr lang="ru-RU" dirty="0" smtClean="0"/>
            </a:br>
            <a:r>
              <a:rPr lang="ru-RU" dirty="0" smtClean="0"/>
              <a:t>В большой организации единственный путь изменить работу менеджеров – это пересмотреть процессы управления.</a:t>
            </a:r>
            <a:br>
              <a:rPr lang="ru-RU"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785818"/>
          </a:xfrm>
        </p:spPr>
        <p:txBody>
          <a:bodyPr>
            <a:normAutofit/>
          </a:bodyPr>
          <a:lstStyle/>
          <a:p>
            <a:pPr algn="ctr"/>
            <a:r>
              <a:rPr lang="ru-RU" sz="3200" dirty="0" smtClean="0"/>
              <a:t>Основные задачи изменения</a:t>
            </a:r>
            <a:endParaRPr lang="ru-RU" sz="3200" dirty="0"/>
          </a:p>
        </p:txBody>
      </p:sp>
      <p:sp>
        <p:nvSpPr>
          <p:cNvPr id="3" name="Содержимое 2"/>
          <p:cNvSpPr>
            <a:spLocks noGrp="1"/>
          </p:cNvSpPr>
          <p:nvPr>
            <p:ph idx="1"/>
          </p:nvPr>
        </p:nvSpPr>
        <p:spPr>
          <a:xfrm>
            <a:off x="457200" y="1428736"/>
            <a:ext cx="8229600" cy="5145800"/>
          </a:xfrm>
        </p:spPr>
        <p:txBody>
          <a:bodyPr>
            <a:noAutofit/>
          </a:bodyPr>
          <a:lstStyle/>
          <a:p>
            <a:r>
              <a:rPr lang="ru-RU" sz="1600" b="1" dirty="0" smtClean="0"/>
              <a:t>. • сделать внедрение инноваций центральным вопросом программы «</a:t>
            </a:r>
            <a:r>
              <a:rPr lang="ru-RU" sz="1600" b="1" dirty="0" err="1" smtClean="0"/>
              <a:t>Whirlpool</a:t>
            </a:r>
            <a:r>
              <a:rPr lang="ru-RU" sz="1600" b="1" dirty="0" smtClean="0"/>
              <a:t>» по развитию лидеров;</a:t>
            </a:r>
            <a:br>
              <a:rPr lang="ru-RU" sz="1600" b="1" dirty="0" smtClean="0"/>
            </a:br>
            <a:r>
              <a:rPr lang="ru-RU" sz="1600" b="1" dirty="0" smtClean="0"/>
              <a:t>• выделять существенную долю ежегодных инвестиций на инновационные проекты;</a:t>
            </a:r>
            <a:br>
              <a:rPr lang="ru-RU" sz="1600" b="1" dirty="0" smtClean="0"/>
            </a:br>
            <a:r>
              <a:rPr lang="ru-RU" sz="1600" b="1" dirty="0" smtClean="0"/>
              <a:t>• обеспечить </a:t>
            </a:r>
            <a:r>
              <a:rPr lang="ru-RU" sz="1600" b="1" dirty="0" err="1" smtClean="0"/>
              <a:t>инновационность</a:t>
            </a:r>
            <a:r>
              <a:rPr lang="ru-RU" sz="1600" b="1" dirty="0" smtClean="0"/>
              <a:t> каждого проекта развития товара;</a:t>
            </a:r>
            <a:br>
              <a:rPr lang="ru-RU" sz="1600" b="1" dirty="0" smtClean="0"/>
            </a:br>
            <a:r>
              <a:rPr lang="ru-RU" sz="1600" b="1" dirty="0" smtClean="0"/>
              <a:t>• подготовить более 600 руководителей инновационных проектов;</a:t>
            </a:r>
            <a:br>
              <a:rPr lang="ru-RU" sz="1600" b="1" dirty="0" smtClean="0"/>
            </a:br>
            <a:r>
              <a:rPr lang="ru-RU" sz="1600" b="1" dirty="0" smtClean="0"/>
              <a:t>• осуществить регистрацию каждого служащего в </a:t>
            </a:r>
            <a:r>
              <a:rPr lang="ru-RU" sz="1600" b="1" dirty="0" err="1" smtClean="0"/>
              <a:t>онлайн-курсе</a:t>
            </a:r>
            <a:r>
              <a:rPr lang="ru-RU" sz="1600" b="1" dirty="0" smtClean="0"/>
              <a:t> по инновациям в сфере бизнеса;</a:t>
            </a:r>
            <a:br>
              <a:rPr lang="ru-RU" sz="1600" b="1" dirty="0" smtClean="0"/>
            </a:br>
            <a:r>
              <a:rPr lang="ru-RU" sz="1600" b="1" dirty="0" smtClean="0"/>
              <a:t>• включить оценку инноваций в долгосрочный план вознаграждения </a:t>
            </a:r>
            <a:r>
              <a:rPr lang="ru-RU" sz="1600" b="1" dirty="0" err="1" smtClean="0"/>
              <a:t>топ-менеджеров</a:t>
            </a:r>
            <a:r>
              <a:rPr lang="ru-RU" sz="1600" b="1" dirty="0" smtClean="0"/>
              <a:t>;</a:t>
            </a:r>
            <a:br>
              <a:rPr lang="ru-RU" sz="1600" b="1" dirty="0" smtClean="0"/>
            </a:br>
            <a:r>
              <a:rPr lang="ru-RU" sz="1600" b="1" dirty="0" smtClean="0"/>
              <a:t>• предусмотреть дополнительное время на ежеквартальных совещаниях для обсуждения инновационной работы каждого подразделения компании;</a:t>
            </a:r>
            <a:br>
              <a:rPr lang="ru-RU" sz="1600" b="1" dirty="0" smtClean="0"/>
            </a:br>
            <a:r>
              <a:rPr lang="ru-RU" sz="1600" b="1" dirty="0" smtClean="0"/>
              <a:t>• создать Интернет-портал, который даст доступ сотрудникам «</a:t>
            </a:r>
            <a:r>
              <a:rPr lang="ru-RU" sz="1600" b="1" dirty="0" err="1" smtClean="0"/>
              <a:t>Whirlpool</a:t>
            </a:r>
            <a:r>
              <a:rPr lang="ru-RU" sz="1600" b="1" dirty="0" smtClean="0"/>
              <a:t>» к справочнику инновационных инструментов и информации, касающейся ключевых инноваций компании;</a:t>
            </a:r>
            <a:br>
              <a:rPr lang="ru-RU" sz="1600" b="1" dirty="0" smtClean="0"/>
            </a:br>
            <a:r>
              <a:rPr lang="ru-RU" sz="1600" b="1" dirty="0" smtClean="0"/>
              <a:t>• создать метрические системы для отслеживания инновационных затрат на производство (количество технических часов, посвященных инновационным проектам), инновационной производительности (количество новых идей, составляющих основу инноваций компании) и выпускаемой продукции (получение ценового преимущества в результате предоставления отличающихся товаров и повышения лояльности потребителей).</a:t>
            </a:r>
            <a:br>
              <a:rPr lang="ru-RU" sz="1600" b="1" dirty="0" smtClean="0"/>
            </a:br>
            <a:endParaRPr lang="ru-RU"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214446"/>
          </a:xfrm>
        </p:spPr>
        <p:txBody>
          <a:bodyPr>
            <a:normAutofit fontScale="90000"/>
          </a:bodyPr>
          <a:lstStyle/>
          <a:p>
            <a:pPr algn="ctr"/>
            <a:r>
              <a:rPr lang="ru-RU" b="1" dirty="0" smtClean="0"/>
              <a:t>Как стать новатором в сфере управления?</a:t>
            </a:r>
            <a:endParaRPr lang="ru-RU" dirty="0"/>
          </a:p>
        </p:txBody>
      </p:sp>
      <p:sp>
        <p:nvSpPr>
          <p:cNvPr id="3" name="Содержимое 2"/>
          <p:cNvSpPr>
            <a:spLocks noGrp="1"/>
          </p:cNvSpPr>
          <p:nvPr>
            <p:ph idx="1"/>
          </p:nvPr>
        </p:nvSpPr>
        <p:spPr/>
        <p:txBody>
          <a:bodyPr>
            <a:normAutofit lnSpcReduction="10000"/>
          </a:bodyPr>
          <a:lstStyle/>
          <a:p>
            <a:r>
              <a:rPr lang="ru-RU" dirty="0" smtClean="0"/>
              <a:t>Для инновации необходимо собрать определенные компоненты:</a:t>
            </a:r>
            <a:br>
              <a:rPr lang="ru-RU" dirty="0" smtClean="0"/>
            </a:br>
            <a:r>
              <a:rPr lang="ru-RU" dirty="0" smtClean="0"/>
              <a:t>• неразрешимая проблема, требующая свежих идей;</a:t>
            </a:r>
            <a:br>
              <a:rPr lang="ru-RU" dirty="0" smtClean="0"/>
            </a:br>
            <a:r>
              <a:rPr lang="ru-RU" dirty="0" smtClean="0"/>
              <a:t>• новые принципы или система взглядов и понятий, которые дадут новые подходы;</a:t>
            </a:r>
            <a:br>
              <a:rPr lang="ru-RU" dirty="0" smtClean="0"/>
            </a:br>
            <a:r>
              <a:rPr lang="ru-RU" dirty="0" smtClean="0"/>
              <a:t>• пересмотр традиций и догм, которые ограничивают творческое мышление;</a:t>
            </a:r>
            <a:br>
              <a:rPr lang="ru-RU" dirty="0" smtClean="0"/>
            </a:br>
            <a:r>
              <a:rPr lang="ru-RU" dirty="0" smtClean="0"/>
              <a:t>• примеры и аналогии, которые помогут по-новому определить возможности.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000132"/>
          </a:xfrm>
        </p:spPr>
        <p:txBody>
          <a:bodyPr/>
          <a:lstStyle/>
          <a:p>
            <a:pPr algn="ctr"/>
            <a:r>
              <a:rPr lang="ru-RU" dirty="0" smtClean="0"/>
              <a:t>Принципы управления</a:t>
            </a:r>
            <a:endParaRPr lang="ru-RU" dirty="0"/>
          </a:p>
        </p:txBody>
      </p:sp>
      <p:sp>
        <p:nvSpPr>
          <p:cNvPr id="3" name="Содержимое 2"/>
          <p:cNvSpPr>
            <a:spLocks noGrp="1"/>
          </p:cNvSpPr>
          <p:nvPr>
            <p:ph idx="1"/>
          </p:nvPr>
        </p:nvSpPr>
        <p:spPr>
          <a:xfrm>
            <a:off x="457200" y="1714488"/>
            <a:ext cx="8229600" cy="4860048"/>
          </a:xfrm>
        </p:spPr>
        <p:txBody>
          <a:bodyPr>
            <a:normAutofit/>
          </a:bodyPr>
          <a:lstStyle/>
          <a:p>
            <a:r>
              <a:rPr lang="ru-RU" sz="2400" dirty="0" smtClean="0"/>
              <a:t>Трудно догадаться, является ли принцип управления новым, если вы не знаете, какие принципы являются устаревшими.</a:t>
            </a:r>
          </a:p>
          <a:p>
            <a:r>
              <a:rPr lang="ru-RU" sz="2400" dirty="0" smtClean="0"/>
              <a:t> </a:t>
            </a:r>
            <a:r>
              <a:rPr lang="ru-RU" dirty="0" smtClean="0"/>
              <a:t>Современная практика управления базируется на </a:t>
            </a:r>
            <a:r>
              <a:rPr lang="ru-RU" b="1" dirty="0" smtClean="0"/>
              <a:t>принципах специализации, стандартизации, планирования и контроля, иерархии и преимущества внешнего вознаграждения, которым уже более 100 лет. </a:t>
            </a:r>
            <a:endParaRPr lang="ru-RU"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132</TotalTime>
  <Words>880</Words>
  <Application>Microsoft Office PowerPoint</Application>
  <PresentationFormat>Экран (4:3)</PresentationFormat>
  <Paragraphs>59</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Городская</vt:lpstr>
      <vt:lpstr>Инновации в управлении</vt:lpstr>
      <vt:lpstr>Инноватор ли вы?</vt:lpstr>
      <vt:lpstr>Инновации в сфере управления</vt:lpstr>
      <vt:lpstr>Три условия</vt:lpstr>
      <vt:lpstr>Стратегические шаги</vt:lpstr>
      <vt:lpstr>  Что такое инновации в сфере управления?</vt:lpstr>
      <vt:lpstr>Основные задачи изменения</vt:lpstr>
      <vt:lpstr>Как стать новатором в сфере управления?</vt:lpstr>
      <vt:lpstr>Принципы управления</vt:lpstr>
      <vt:lpstr>Стратегические перемены</vt:lpstr>
      <vt:lpstr>Это интересно. Может, попробовать?</vt:lpstr>
      <vt:lpstr>Уникальные суждения</vt:lpstr>
      <vt:lpstr>Итак, вы воодушевлены! У вас есть несколько грандиозных идей для инноваций в сфере управления. </vt:lpstr>
      <vt:lpstr>Алгоритм работы</vt:lpstr>
      <vt:lpstr>Пожелание</vt:lpstr>
      <vt:lpstr>Путь</vt:lpstr>
      <vt:lpstr>Предупреждение</vt:lpstr>
      <vt:lpstr>Как стать успешным человеком? </vt:lpstr>
      <vt:lpstr>Слайд 19</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Инновации в управлении</dc:title>
  <dc:creator>user3000</dc:creator>
  <cp:lastModifiedBy>user3000</cp:lastModifiedBy>
  <cp:revision>38</cp:revision>
  <dcterms:created xsi:type="dcterms:W3CDTF">2011-12-02T07:30:33Z</dcterms:created>
  <dcterms:modified xsi:type="dcterms:W3CDTF">2011-12-26T06:41:19Z</dcterms:modified>
</cp:coreProperties>
</file>